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  <p:sldMasterId id="2147483669" r:id="rId2"/>
    <p:sldMasterId id="2147483679" r:id="rId3"/>
  </p:sldMasterIdLst>
  <p:notesMasterIdLst>
    <p:notesMasterId r:id="rId17"/>
  </p:notesMasterIdLst>
  <p:sldIdLst>
    <p:sldId id="713" r:id="rId4"/>
    <p:sldId id="720" r:id="rId5"/>
    <p:sldId id="709" r:id="rId6"/>
    <p:sldId id="716" r:id="rId7"/>
    <p:sldId id="718" r:id="rId8"/>
    <p:sldId id="714" r:id="rId9"/>
    <p:sldId id="724" r:id="rId10"/>
    <p:sldId id="722" r:id="rId11"/>
    <p:sldId id="715" r:id="rId12"/>
    <p:sldId id="719" r:id="rId13"/>
    <p:sldId id="723" r:id="rId14"/>
    <p:sldId id="717" r:id="rId15"/>
    <p:sldId id="721" r:id="rId16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20"/>
            <p14:sldId id="709"/>
            <p14:sldId id="716"/>
            <p14:sldId id="718"/>
            <p14:sldId id="714"/>
            <p14:sldId id="724"/>
            <p14:sldId id="722"/>
            <p14:sldId id="715"/>
            <p14:sldId id="719"/>
            <p14:sldId id="723"/>
            <p14:sldId id="717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9CADB7"/>
    <a:srgbClr val="333F48"/>
    <a:srgbClr val="005F86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0" autoAdjust="0"/>
    <p:restoredTop sz="91022" autoAdjust="0"/>
  </p:normalViewPr>
  <p:slideViewPr>
    <p:cSldViewPr>
      <p:cViewPr varScale="1">
        <p:scale>
          <a:sx n="164" d="100"/>
          <a:sy n="164" d="100"/>
        </p:scale>
        <p:origin x="82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11/4/18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title=Ranked_list&amp;action=edit&amp;redlink=1" TargetMode="External"/><Relationship Id="rId3" Type="http://schemas.openxmlformats.org/officeDocument/2006/relationships/hyperlink" Target="https://en.wikipedia.org/wiki/Metric_(mathematics)" TargetMode="External"/><Relationship Id="rId7" Type="http://schemas.openxmlformats.org/officeDocument/2006/relationships/hyperlink" Target="https://en.wikipedia.org/wiki/Canberra_distance#cite_note-jurman-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nhattan_distance" TargetMode="External"/><Relationship Id="rId5" Type="http://schemas.openxmlformats.org/officeDocument/2006/relationships/hyperlink" Target="https://en.wikipedia.org/wiki/Euclidean_distance" TargetMode="External"/><Relationship Id="rId10" Type="http://schemas.openxmlformats.org/officeDocument/2006/relationships/hyperlink" Target="https://en.wikipedia.org/wiki/Computer_security" TargetMode="External"/><Relationship Id="rId4" Type="http://schemas.openxmlformats.org/officeDocument/2006/relationships/hyperlink" Target="https://en.wikipedia.org/wiki/Normed_vector_space" TargetMode="External"/><Relationship Id="rId9" Type="http://schemas.openxmlformats.org/officeDocument/2006/relationships/hyperlink" Target="https://en.wikipedia.org/wiki/Intrusion_detec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57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www.datacamp.com</a:t>
            </a:r>
            <a:r>
              <a:rPr lang="en-US" dirty="0"/>
              <a:t>/community/tutorials/hierarchical-clustering-R</a:t>
            </a:r>
          </a:p>
          <a:p>
            <a:endParaRPr lang="en-US" dirty="0"/>
          </a:p>
          <a:p>
            <a:r>
              <a:rPr lang="en-US" dirty="0" err="1"/>
              <a:t>Minkowski</a:t>
            </a:r>
            <a:r>
              <a:rPr lang="en-US" dirty="0"/>
              <a:t>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3" tooltip="Metric (mathematics)"/>
              </a:rPr>
              <a:t>metric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4" tooltip="Normed vector space"/>
              </a:rPr>
              <a:t>normed vector space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which can be considered as a generalization of both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5" tooltip="Euclidean distance"/>
              </a:rPr>
              <a:t>Euclidean distance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and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6"/>
              </a:rPr>
              <a:t>Manhattan distance</a:t>
            </a:r>
            <a:endParaRPr lang="en-US" sz="1200" b="0" i="0" u="sng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en-US" dirty="0"/>
              <a:t>Canberra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It is a weighted version of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6" tooltip="Manhattan distance"/>
              </a:rPr>
              <a:t>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6" tooltip="Manhattan distance"/>
              </a:rPr>
              <a:t>₁ (Manhattan) distance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The Canberra distance has been used as a metric for comparing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8" tooltip="Ranked list (page does not exist)"/>
              </a:rPr>
              <a:t>ranked lists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and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9" tooltip="Intrusion detection"/>
              </a:rPr>
              <a:t>intrusion detection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10" tooltip="Computer security"/>
              </a:rPr>
              <a:t>computer security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0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C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81000" y="403622"/>
            <a:ext cx="990600" cy="118872"/>
          </a:xfrm>
          <a:prstGeom prst="rect">
            <a:avLst/>
          </a:prstGeom>
          <a:solidFill>
            <a:srgbClr val="BF5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64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ccard_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Joshua Rhodes, PhD</a:t>
            </a:r>
          </a:p>
          <a:p>
            <a:pPr marL="0" marR="0" lvl="0" indent="0" algn="l" defTabSz="914400" rtl="0" eaLnBrk="1" fontAlgn="auto" latinLnBrk="0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Research Fellow/Adjunct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 Professor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Fall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8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</a:rPr>
              <a:t>Applied engineering Data analysis, optimization and visualization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Clustering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5"/>
          <a:stretch/>
        </p:blipFill>
        <p:spPr>
          <a:xfrm>
            <a:off x="6978699" y="492786"/>
            <a:ext cx="1877397" cy="4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E948-27B8-4449-ACFF-E9F38899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Proximity/density based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88DC0-7E29-294E-966B-846E1D1BF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04" y="1691878"/>
            <a:ext cx="7276392" cy="3451622"/>
          </a:xfrm>
        </p:spPr>
      </p:pic>
    </p:spTree>
    <p:extLst>
      <p:ext uri="{BB962C8B-B14F-4D97-AF65-F5344CB8AC3E}">
        <p14:creationId xmlns:p14="http://schemas.microsoft.com/office/powerpoint/2010/main" val="382495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104-0BCB-2644-B205-5B08D38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clustering 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75360-868B-1E48-BE0E-0EE2505A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614037"/>
            <a:ext cx="3733800" cy="35294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7BA21-2184-994F-B2B2-79837B18BD55}"/>
              </a:ext>
            </a:extLst>
          </p:cNvPr>
          <p:cNvSpPr txBox="1"/>
          <p:nvPr/>
        </p:nvSpPr>
        <p:spPr>
          <a:xfrm>
            <a:off x="304800" y="1809750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package:</a:t>
            </a:r>
          </a:p>
          <a:p>
            <a:r>
              <a:rPr lang="en-US" dirty="0" err="1"/>
              <a:t>dbscan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6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6BF3-9280-7742-BC70-000DA111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clustering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9FC32-CF29-0F4F-8465-BBB08022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9725"/>
            <a:ext cx="6096000" cy="3810000"/>
          </a:xfrm>
        </p:spPr>
      </p:pic>
    </p:spTree>
    <p:extLst>
      <p:ext uri="{BB962C8B-B14F-4D97-AF65-F5344CB8AC3E}">
        <p14:creationId xmlns:p14="http://schemas.microsoft.com/office/powerpoint/2010/main" val="301216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EB7D-5648-CB49-822A-41F771D0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clustering, now with more 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C2A46-E3B4-8049-B08D-2ABBF9D79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83055"/>
            <a:ext cx="7912100" cy="3560445"/>
          </a:xfrm>
        </p:spPr>
      </p:pic>
    </p:spTree>
    <p:extLst>
      <p:ext uri="{BB962C8B-B14F-4D97-AF65-F5344CB8AC3E}">
        <p14:creationId xmlns:p14="http://schemas.microsoft.com/office/powerpoint/2010/main" val="87219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A82E-5437-0C4F-A97C-434974A7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A2A9-A352-C24B-B7FD-547CBF279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quantity of questions, perhaps some questions were unclear</a:t>
            </a:r>
          </a:p>
          <a:p>
            <a:pPr lvl="1"/>
            <a:r>
              <a:rPr lang="en-US" dirty="0"/>
              <a:t>5 Bonus points if you edit the midterm questions to be more clear</a:t>
            </a:r>
          </a:p>
          <a:p>
            <a:pPr lvl="1"/>
            <a:r>
              <a:rPr lang="en-US" dirty="0"/>
              <a:t>Edit (track changes) the Word Doc file of the midterm in today’s module</a:t>
            </a:r>
          </a:p>
        </p:txBody>
      </p:sp>
    </p:spTree>
    <p:extLst>
      <p:ext uri="{BB962C8B-B14F-4D97-AF65-F5344CB8AC3E}">
        <p14:creationId xmlns:p14="http://schemas.microsoft.com/office/powerpoint/2010/main" val="417522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Clustering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method of grouping like observations, persons, or activities 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Sometimes there are natural groups in our data and we want to treat them differently, or figure out what makes them unique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F0C8-9FC3-2E47-B2BD-54BB033E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is usually a first step before other machine learning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E362-136C-E14C-A8FE-F6D3E5CF6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an exploratory data analysis step</a:t>
            </a:r>
          </a:p>
          <a:p>
            <a:r>
              <a:rPr lang="en-US" dirty="0"/>
              <a:t>Become more familiar with your data</a:t>
            </a:r>
          </a:p>
          <a:p>
            <a:r>
              <a:rPr lang="en-US" dirty="0"/>
              <a:t>Identify “that is funny” or “I wonder why” angles for data analyses</a:t>
            </a:r>
          </a:p>
        </p:txBody>
      </p:sp>
    </p:spTree>
    <p:extLst>
      <p:ext uri="{BB962C8B-B14F-4D97-AF65-F5344CB8AC3E}">
        <p14:creationId xmlns:p14="http://schemas.microsoft.com/office/powerpoint/2010/main" val="220777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C14C-1094-6040-955C-EEB8B338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2DA0-46FA-9342-A656-EB770501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Recommendation engines</a:t>
            </a:r>
          </a:p>
          <a:p>
            <a:r>
              <a:rPr lang="en-US" dirty="0"/>
              <a:t>Market segmentation</a:t>
            </a:r>
          </a:p>
          <a:p>
            <a:r>
              <a:rPr lang="en-US" dirty="0"/>
              <a:t>Social network analysis</a:t>
            </a:r>
          </a:p>
          <a:p>
            <a:r>
              <a:rPr lang="en-US" dirty="0"/>
              <a:t>Search result grouping</a:t>
            </a:r>
          </a:p>
          <a:p>
            <a:r>
              <a:rPr lang="en-US" dirty="0"/>
              <a:t>Medical imaging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Anomaly detection,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984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026C-D3C3-6948-9DBA-A662F7D3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types of clustering (non-exhaustive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EB1D-0D93-344E-B0CB-E232A2DEF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Centroid based: </a:t>
            </a:r>
            <a:r>
              <a:rPr lang="en-US" dirty="0" err="1"/>
              <a:t>kmeans</a:t>
            </a:r>
            <a:r>
              <a:rPr lang="en-US" dirty="0"/>
              <a:t> clustering</a:t>
            </a:r>
          </a:p>
          <a:p>
            <a:pPr lvl="1"/>
            <a:r>
              <a:rPr lang="en-US" dirty="0"/>
              <a:t>Minimize total distance between individuals and “centers”</a:t>
            </a:r>
          </a:p>
          <a:p>
            <a:r>
              <a:rPr lang="en-US" dirty="0"/>
              <a:t>Distribution and Density-based clustering</a:t>
            </a:r>
          </a:p>
          <a:p>
            <a:pPr lvl="1"/>
            <a:r>
              <a:rPr lang="en-US" dirty="0"/>
              <a:t>And who is my neighbor?</a:t>
            </a:r>
          </a:p>
          <a:p>
            <a:r>
              <a:rPr lang="en-US" dirty="0"/>
              <a:t>Hierarchical clustering</a:t>
            </a:r>
          </a:p>
          <a:p>
            <a:pPr lvl="1"/>
            <a:r>
              <a:rPr lang="en-US" dirty="0"/>
              <a:t>Agglomerative: bottom up</a:t>
            </a:r>
          </a:p>
          <a:p>
            <a:pPr lvl="1"/>
            <a:r>
              <a:rPr lang="en-US" dirty="0"/>
              <a:t>Divisive: top down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7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A51C-0E5E-1E41-8A72-FD62D0AF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types of “distances”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4061-D015-EB4D-8720-5993ADB1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Euclidean</a:t>
            </a:r>
          </a:p>
          <a:p>
            <a:r>
              <a:rPr lang="en-US" dirty="0"/>
              <a:t>Manhattan</a:t>
            </a:r>
          </a:p>
          <a:p>
            <a:r>
              <a:rPr lang="en-US" dirty="0">
                <a:hlinkClick r:id="rId3"/>
              </a:rPr>
              <a:t>Jaccard</a:t>
            </a:r>
            <a:endParaRPr lang="en-US" dirty="0"/>
          </a:p>
          <a:p>
            <a:r>
              <a:rPr lang="en-US" dirty="0" err="1"/>
              <a:t>Minkowski</a:t>
            </a:r>
            <a:endParaRPr lang="en-US" dirty="0"/>
          </a:p>
          <a:p>
            <a:r>
              <a:rPr lang="en-US" dirty="0"/>
              <a:t>Canberra,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F033C-562C-8549-AAEB-8C14EEE98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771650"/>
            <a:ext cx="17907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CAB5A-95AE-4D44-9010-2F0AE2ED3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771650"/>
            <a:ext cx="23495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EE075-F71D-F841-A3D8-B0AB1D826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75" y="3575050"/>
            <a:ext cx="2595866" cy="5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661E6-D4D8-804E-88CA-A433D1A4C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6" y="1410075"/>
            <a:ext cx="7351084" cy="37334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B8A6D-1BFB-314E-A769-3FC366FE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</p:spTree>
    <p:extLst>
      <p:ext uri="{BB962C8B-B14F-4D97-AF65-F5344CB8AC3E}">
        <p14:creationId xmlns:p14="http://schemas.microsoft.com/office/powerpoint/2010/main" val="181024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DD4A-86B6-B840-BCBE-453AFFD5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– now with more GIF!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CF7F2-9D89-C045-8AAB-E2FA364A2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00187"/>
            <a:ext cx="6477000" cy="3643313"/>
          </a:xfrm>
        </p:spPr>
      </p:pic>
    </p:spTree>
    <p:extLst>
      <p:ext uri="{BB962C8B-B14F-4D97-AF65-F5344CB8AC3E}">
        <p14:creationId xmlns:p14="http://schemas.microsoft.com/office/powerpoint/2010/main" val="2566791529"/>
      </p:ext>
    </p:extLst>
  </p:cSld>
  <p:clrMapOvr>
    <a:masterClrMapping/>
  </p:clrMapOvr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B20404DA-FEF4-6747-AC0A-657512601EF6}"/>
    </a:ext>
  </a:extLst>
</a:theme>
</file>

<file path=ppt/theme/theme2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31117509-7AC5-2344-8B79-8B8901AE8445}"/>
    </a:ext>
  </a:extLst>
</a:theme>
</file>

<file path=ppt/theme/theme3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084717D3-0CB0-574E-A08D-E1BD5B27B62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Light Background</Template>
  <TotalTime>970</TotalTime>
  <Words>274</Words>
  <Application>Microsoft Macintosh PowerPoint</Application>
  <PresentationFormat>On-screen Show (16:9)</PresentationFormat>
  <Paragraphs>54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ヒラギノ角ゴ Pro W3</vt:lpstr>
      <vt:lpstr>Arial</vt:lpstr>
      <vt:lpstr>Arial Black</vt:lpstr>
      <vt:lpstr>Calibri</vt:lpstr>
      <vt:lpstr>16-9 Light Background</vt:lpstr>
      <vt:lpstr>16-9 White Backgroud</vt:lpstr>
      <vt:lpstr>1_16-9 White Backgroud</vt:lpstr>
      <vt:lpstr>PowerPoint Presentation</vt:lpstr>
      <vt:lpstr>Midterm bonus</vt:lpstr>
      <vt:lpstr>Clustering data</vt:lpstr>
      <vt:lpstr>Clustering is usually a first step before other machine learning tasks</vt:lpstr>
      <vt:lpstr>Applications, continued</vt:lpstr>
      <vt:lpstr>There are multiple types of clustering (non-exhaustive list)</vt:lpstr>
      <vt:lpstr>Multiple types of “distances”</vt:lpstr>
      <vt:lpstr>kmeans clustering</vt:lpstr>
      <vt:lpstr>kmeans – now with more GIF!</vt:lpstr>
      <vt:lpstr>Proximity/density based clustering</vt:lpstr>
      <vt:lpstr>Density-based clustering GIF</vt:lpstr>
      <vt:lpstr>Hierarchical clustering </vt:lpstr>
      <vt:lpstr>Hierarchical clustering, now with more GIF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Joshua D. Rhodes</dc:creator>
  <cp:keywords/>
  <dc:description/>
  <cp:lastModifiedBy>Joshua D. Rhodes</cp:lastModifiedBy>
  <cp:revision>17</cp:revision>
  <cp:lastPrinted>2018-03-21T14:25:00Z</cp:lastPrinted>
  <dcterms:created xsi:type="dcterms:W3CDTF">2018-03-20T18:05:23Z</dcterms:created>
  <dcterms:modified xsi:type="dcterms:W3CDTF">2018-11-04T23:56:15Z</dcterms:modified>
  <cp:category/>
</cp:coreProperties>
</file>